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DM Sans Bold" charset="0"/>
      <p:regular r:id="rId17"/>
    </p:embeddedFont>
    <p:embeddedFont>
      <p:font typeface="League Spartan" panose="020B0604020202020204" charset="0"/>
      <p:regular r:id="rId18"/>
    </p:embeddedFont>
    <p:embeddedFont>
      <p:font typeface="Paalalabas Wide" panose="020B060402020202020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Bold" panose="020000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D76F5-A0A7-4FC1-8F81-01F4C67F32CF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8606D-9E45-48B5-BC29-525D2B785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953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8606D-9E45-48B5-BC29-525D2B78557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91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720" y="3105773"/>
            <a:ext cx="5597449" cy="107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4"/>
              </a:lnSpc>
              <a:spcBef>
                <a:spcPct val="0"/>
              </a:spcBef>
            </a:pPr>
            <a:r>
              <a:rPr lang="en-US" sz="6367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Details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70938" y="4557654"/>
            <a:ext cx="13461560" cy="354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DM Sans" pitchFamily="2" charset="0"/>
                <a:ea typeface="Roboto"/>
                <a:cs typeface="Lucida Sans Unicode" panose="020B0602030504020204" pitchFamily="34" charset="0"/>
                <a:sym typeface="Roboto"/>
              </a:rPr>
              <a:t>Team  Name – Error_Code_4</a:t>
            </a: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DM Sans" pitchFamily="2" charset="0"/>
                <a:ea typeface="Roboto"/>
                <a:cs typeface="Lucida Sans Unicode" panose="020B0602030504020204" pitchFamily="34" charset="0"/>
                <a:sym typeface="Roboto"/>
              </a:rPr>
              <a:t>Team Leader Name – Meha Shree</a:t>
            </a: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DM Sans" pitchFamily="2" charset="0"/>
                <a:ea typeface="Roboto"/>
                <a:cs typeface="Lucida Sans Unicode" panose="020B0602030504020204" pitchFamily="34" charset="0"/>
                <a:sym typeface="Roboto"/>
              </a:rPr>
              <a:t>Track – Hardware </a:t>
            </a: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DM Sans" pitchFamily="2" charset="0"/>
                <a:ea typeface="Roboto"/>
                <a:cs typeface="Lucida Sans Unicode" panose="020B0602030504020204" pitchFamily="34" charset="0"/>
                <a:sym typeface="Roboto"/>
              </a:rPr>
              <a:t>Title of the Project – Smart Home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75302" y="4725168"/>
            <a:ext cx="6516743" cy="155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23"/>
              </a:lnSpc>
              <a:spcBef>
                <a:spcPct val="0"/>
              </a:spcBef>
            </a:pPr>
            <a:r>
              <a:rPr lang="en-US" sz="908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1164" y="2553741"/>
            <a:ext cx="6590109" cy="86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Brief About the Idea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0120" y="3327399"/>
            <a:ext cx="12725846" cy="391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just">
              <a:lnSpc>
                <a:spcPts val="3500"/>
              </a:lnSpc>
            </a:pPr>
            <a:r>
              <a:rPr lang="en-US" sz="2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The problem</a:t>
            </a: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</a:p>
          <a:p>
            <a:pPr marL="1527175" lvl="3" indent="-342900" algn="just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Energy Inefficiency: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Households often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waste energy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by leaving lights and fans on unnecessarily, leading to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higher costs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and environmental impact. Along with this most household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do not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have any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harmful gas monitoring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system.</a:t>
            </a:r>
          </a:p>
          <a:p>
            <a:pPr marL="1527175" lvl="3" indent="-342900" algn="just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DM Sans"/>
              </a:rPr>
              <a:t>Inadequate Security and Comfort: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Traditional systems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lack automation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for comfort control and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fail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to provide real-time,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remote surveillance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for home security.</a:t>
            </a:r>
          </a:p>
          <a:p>
            <a:pPr lvl="3" indent="-187325" algn="just"/>
            <a:endParaRPr lang="en-US" sz="2500" dirty="0">
              <a:solidFill>
                <a:srgbClr val="000000"/>
              </a:solidFill>
              <a:latin typeface="DM Sans"/>
            </a:endParaRPr>
          </a:p>
          <a:p>
            <a:pPr lvl="3" indent="-187325" algn="just"/>
            <a:r>
              <a:rPr lang="en-US" sz="2500" dirty="0">
                <a:solidFill>
                  <a:srgbClr val="000000"/>
                </a:solidFill>
                <a:latin typeface="DM Sans"/>
                <a:sym typeface="DM Sans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9583D-28FB-66D5-B462-EA35011C4104}"/>
              </a:ext>
            </a:extLst>
          </p:cNvPr>
          <p:cNvSpPr txBox="1"/>
          <p:nvPr/>
        </p:nvSpPr>
        <p:spPr>
          <a:xfrm>
            <a:off x="1152553" y="6491591"/>
            <a:ext cx="1226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solution</a:t>
            </a: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Smart Energy and Comfort Management:</a:t>
            </a:r>
            <a:r>
              <a:rPr lang="en-US" altLang="en-US" sz="2500" dirty="0">
                <a:latin typeface="DM Sans" pitchFamily="2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The system uses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motion sensors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and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weather data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to automatically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control lights and fan 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speed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, optimizing energy use and indoor comfort. And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gas sensors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for harmful gas detection.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Integrated Security System:</a:t>
            </a:r>
            <a:r>
              <a:rPr lang="en-US" altLang="en-US" sz="2500" dirty="0">
                <a:latin typeface="DM Sans" pitchFamily="2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The system includes a surveillance camera and ESP32-based automation, allowing for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real-time monitoring, 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secure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, </a:t>
            </a:r>
            <a:r>
              <a:rPr lang="en-US" altLang="en-US" sz="2500" dirty="0">
                <a:latin typeface="DM Sans" pitchFamily="2" charset="0"/>
              </a:rPr>
              <a:t>safe and </a:t>
            </a:r>
            <a:r>
              <a:rPr kumimoji="0" lang="en-US" altLang="en-US" sz="2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efficient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home management.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25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endParaRPr lang="en-US" sz="25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endParaRPr lang="en-IN" sz="25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4FB81-2CF9-7924-7814-E1F4D9E35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452" y="4457700"/>
            <a:ext cx="4247521" cy="406778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2020" y="2616467"/>
            <a:ext cx="16635281" cy="86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problem the project aims to solve?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9201" y="3624105"/>
            <a:ext cx="12474321" cy="408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5" lvl="1" algn="just">
              <a:lnSpc>
                <a:spcPts val="3500"/>
              </a:lnSpc>
            </a:pPr>
            <a:r>
              <a:rPr lang="en-US" sz="2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issue</a:t>
            </a: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marL="1069975" lvl="2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DM Sans"/>
              </a:rPr>
              <a:t>The project targets the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inefficiency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 and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inconvenience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 in managing home energy use, climate control, and security. Traditional home systems often require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manual operation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, leading to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energy waste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, inconsistent indoor comfort, and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insufficient real-time security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measures, and </a:t>
            </a:r>
            <a:r>
              <a:rPr lang="en-US" sz="2500" b="1" dirty="0">
                <a:solidFill>
                  <a:srgbClr val="000000"/>
                </a:solidFill>
                <a:latin typeface="DM Sans"/>
              </a:rPr>
              <a:t>no warning systems </a:t>
            </a:r>
            <a:r>
              <a:rPr lang="en-US" sz="2500" dirty="0">
                <a:solidFill>
                  <a:srgbClr val="000000"/>
                </a:solidFill>
                <a:latin typeface="DM Sans"/>
              </a:rPr>
              <a:t>for gas leak detection.</a:t>
            </a:r>
          </a:p>
          <a:p>
            <a:pPr marL="1069975" lvl="2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0000"/>
              </a:solidFill>
              <a:latin typeface="DM Sans"/>
              <a:ea typeface="DM Sans Bold"/>
              <a:cs typeface="DM Sans Bold"/>
              <a:sym typeface="DM Sans Bold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5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69875" lvl="1" algn="just"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69875" lvl="1" algn="just"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220204-2EDF-8CED-80FF-9ECED233A5FD}"/>
              </a:ext>
            </a:extLst>
          </p:cNvPr>
          <p:cNvSpPr txBox="1"/>
          <p:nvPr/>
        </p:nvSpPr>
        <p:spPr>
          <a:xfrm>
            <a:off x="680188" y="6266270"/>
            <a:ext cx="12474320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Explain its significance</a:t>
            </a: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500" dirty="0">
                <a:solidFill>
                  <a:srgbClr val="000000"/>
                </a:solidFill>
                <a:latin typeface="DM Sans"/>
              </a:rPr>
              <a:t>Addressing this problem is crucial for </a:t>
            </a:r>
            <a:r>
              <a:rPr lang="en-US" altLang="en-US" sz="2500" b="1" dirty="0">
                <a:solidFill>
                  <a:srgbClr val="000000"/>
                </a:solidFill>
                <a:latin typeface="DM Sans"/>
              </a:rPr>
              <a:t>reducing energy consumption</a:t>
            </a:r>
            <a:r>
              <a:rPr lang="en-US" altLang="en-US" sz="2500" dirty="0">
                <a:solidFill>
                  <a:srgbClr val="000000"/>
                </a:solidFill>
                <a:latin typeface="DM Sans"/>
              </a:rPr>
              <a:t>, lowering electricity costs, and </a:t>
            </a:r>
            <a:r>
              <a:rPr lang="en-US" altLang="en-US" sz="2500" b="1" dirty="0">
                <a:solidFill>
                  <a:srgbClr val="000000"/>
                </a:solidFill>
                <a:latin typeface="DM Sans"/>
              </a:rPr>
              <a:t>enhancing home security</a:t>
            </a:r>
            <a:r>
              <a:rPr lang="en-US" altLang="en-US" sz="2500" dirty="0">
                <a:solidFill>
                  <a:srgbClr val="000000"/>
                </a:solidFill>
                <a:latin typeface="DM Sans"/>
              </a:rPr>
              <a:t>. In an era of rising energy prices and increasing security concerns, optimizing these aspects can lead to significant economic and safety benefits for homeowners.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500" dirty="0">
                <a:solidFill>
                  <a:srgbClr val="000000"/>
                </a:solidFill>
                <a:latin typeface="DM Sans"/>
              </a:rPr>
              <a:t>By solving these issues, the project can help create a more sustainable, comfortable, safe and secure living environment, contributing to both individual well-being and broader environmental goals.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6D8A06-BCD9-EB76-E4A4-1DB18A972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594" y="4294573"/>
            <a:ext cx="4296375" cy="4296375"/>
          </a:xfrm>
          <a:prstGeom prst="rect">
            <a:avLst/>
          </a:prstGeom>
          <a:solidFill>
            <a:schemeClr val="tx1"/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5563" y="2723763"/>
            <a:ext cx="17496218" cy="857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different is it from any of the other existing ideas?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7720" y="4222972"/>
            <a:ext cx="13841680" cy="566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What makes it unique ?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Multi-Functionality</a:t>
            </a:r>
            <a:r>
              <a:rPr lang="en-US" sz="24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: It provides some home automation features along with safety and security. The key feature being smoke and harmful gas leak detection.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Local weather monitoring: </a:t>
            </a:r>
            <a:r>
              <a:rPr lang="en-US" sz="24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Short range weather monitoring which provides more accurate data where satellite weather systems fail.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Easy Installation </a:t>
            </a:r>
            <a:r>
              <a:rPr lang="en-US" sz="24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: It can be installed in any existing household without any expert skillset.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Cost Effective </a:t>
            </a:r>
            <a:r>
              <a:rPr lang="en-US" sz="24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: The ESP-32 and IOT sensors used reduce the cost of production.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User friendly</a:t>
            </a:r>
            <a:r>
              <a:rPr lang="en-US" sz="24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: All the feature can be made remotely accessible by the use of web services.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     </a:t>
            </a:r>
            <a:r>
              <a:rPr lang="en-US" sz="2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Comparative features </a:t>
            </a: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Existing Systems 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often focus on only a </a:t>
            </a:r>
            <a:r>
              <a:rPr lang="en-US" sz="2400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single </a:t>
            </a:r>
            <a:r>
              <a:rPr lang="en-IN" sz="2400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functionality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either energy efficiency, security or gas leak/smoke detection systems.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 System 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offers a comprehensive, </a:t>
            </a:r>
            <a:r>
              <a:rPr lang="en-US" sz="2400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all-in-one approach </a:t>
            </a:r>
            <a:r>
              <a:rPr lang="en-US" sz="2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that addresses multiple aspects of home management, making it more efficient and protective.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A2470CC-ECCC-4289-F688-7E05463CAF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200" y="5144343"/>
            <a:ext cx="3539138" cy="353913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5174" y="2426438"/>
            <a:ext cx="16635281" cy="86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are the key features that the Solution offer?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2635" y="3698026"/>
            <a:ext cx="12275165" cy="6263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just">
              <a:lnSpc>
                <a:spcPts val="3500"/>
              </a:lnSpc>
            </a:pPr>
            <a:r>
              <a:rPr lang="en-US" sz="2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Core functionalities </a:t>
            </a: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Weather-Based Automation</a:t>
            </a:r>
            <a:r>
              <a:rPr lang="en-US" sz="2500" dirty="0">
                <a:latin typeface="DM Sans" pitchFamily="2" charset="0"/>
              </a:rPr>
              <a:t>: Automatically adjusts fan speed and lighting based on temperature and humidity data.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Motion Detection</a:t>
            </a:r>
            <a:r>
              <a:rPr lang="en-US" sz="2500" dirty="0">
                <a:latin typeface="DM Sans" pitchFamily="2" charset="0"/>
              </a:rPr>
              <a:t>: Controls lights and fans based on room occupancy to save energy.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Gas Leak Detection</a:t>
            </a:r>
            <a:r>
              <a:rPr lang="en-US" sz="2500" dirty="0">
                <a:latin typeface="DM Sans" pitchFamily="2" charset="0"/>
              </a:rPr>
              <a:t>: Alerts users to potential gas leaks for enhanced home safety.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Surveillance Camera</a:t>
            </a:r>
            <a:r>
              <a:rPr lang="en-US" sz="2500" dirty="0">
                <a:latin typeface="DM Sans" pitchFamily="2" charset="0"/>
              </a:rPr>
              <a:t>: Provides real-time monitoring and security alerts.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ESP32 Control</a:t>
            </a:r>
            <a:r>
              <a:rPr lang="en-US" sz="2500" dirty="0">
                <a:latin typeface="DM Sans" pitchFamily="2" charset="0"/>
              </a:rPr>
              <a:t>: Centralizes management of all sensors and automation processes.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User Interface</a:t>
            </a:r>
            <a:r>
              <a:rPr lang="en-US" sz="2500" dirty="0">
                <a:latin typeface="DM Sans" pitchFamily="2" charset="0"/>
              </a:rPr>
              <a:t>: Allows remote monitoring and control via smartphone or web.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endParaRPr lang="en-US" sz="2500" dirty="0">
              <a:latin typeface="DM Sans" pitchFamily="2" charset="0"/>
            </a:endParaRP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endParaRPr lang="en-US" sz="2500" b="1" dirty="0">
              <a:latin typeface="DM Sans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92B4A59-53DD-2581-6672-E5824BE7C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801" y="4076700"/>
            <a:ext cx="4082564" cy="407352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5174" y="2426438"/>
            <a:ext cx="16635281" cy="86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are the key features that the Solution offer?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FCB7B1-9B54-0568-BF80-76D16B50297E}"/>
              </a:ext>
            </a:extLst>
          </p:cNvPr>
          <p:cNvSpPr txBox="1"/>
          <p:nvPr/>
        </p:nvSpPr>
        <p:spPr>
          <a:xfrm>
            <a:off x="990601" y="3959825"/>
            <a:ext cx="14325600" cy="581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just">
              <a:lnSpc>
                <a:spcPts val="3500"/>
              </a:lnSpc>
            </a:pPr>
            <a:r>
              <a:rPr lang="en-US" sz="2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Benefits:</a:t>
            </a:r>
            <a:endParaRPr lang="en-US" sz="28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Enhanced Security:</a:t>
            </a:r>
            <a:r>
              <a:rPr lang="en-US" sz="2500" dirty="0">
                <a:latin typeface="DM Sans" pitchFamily="2" charset="0"/>
              </a:rPr>
              <a:t> Real-time surveillance and motion detection for improved home security.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Energy Efficiency</a:t>
            </a:r>
            <a:r>
              <a:rPr lang="en-US" sz="2500" dirty="0">
                <a:latin typeface="DM Sans" pitchFamily="2" charset="0"/>
              </a:rPr>
              <a:t>: Automated control of lighting and fans based on weather and occupancy to save energy.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Convenience</a:t>
            </a:r>
            <a:r>
              <a:rPr lang="en-US" sz="2500" dirty="0">
                <a:latin typeface="DM Sans" pitchFamily="2" charset="0"/>
              </a:rPr>
              <a:t>: Automated and remote control of home systems for increased comfort.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Proactive Maintenance</a:t>
            </a:r>
            <a:r>
              <a:rPr lang="en-US" sz="2500" dirty="0">
                <a:latin typeface="DM Sans" pitchFamily="2" charset="0"/>
              </a:rPr>
              <a:t>: Early detection of issues like gas leaks for timely intervention.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Customization:</a:t>
            </a:r>
            <a:r>
              <a:rPr lang="en-US" sz="2500" dirty="0">
                <a:latin typeface="DM Sans" pitchFamily="2" charset="0"/>
              </a:rPr>
              <a:t> Adjustable settings to fit individual preferences and needs.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latin typeface="DM Sans" pitchFamily="2" charset="0"/>
              </a:rPr>
              <a:t>Integration:</a:t>
            </a:r>
            <a:r>
              <a:rPr lang="en-US" sz="2500" dirty="0">
                <a:latin typeface="DM Sans" pitchFamily="2" charset="0"/>
              </a:rPr>
              <a:t> Compatibility with other smart home devices for a seamless experience.</a:t>
            </a: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endParaRPr lang="en-US" sz="2500" dirty="0">
              <a:latin typeface="DM Sans" pitchFamily="2" charset="0"/>
            </a:endParaRP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endParaRPr lang="en-US" sz="2500" dirty="0">
              <a:latin typeface="DM Sans" pitchFamily="2" charset="0"/>
            </a:endParaRP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endParaRPr lang="en-US" sz="2500" dirty="0">
              <a:latin typeface="DM Sans" pitchFamily="2" charset="0"/>
            </a:endParaRPr>
          </a:p>
          <a:p>
            <a:pPr marL="996951" lvl="2" indent="-269876" algn="just">
              <a:lnSpc>
                <a:spcPts val="3500"/>
              </a:lnSpc>
              <a:buFont typeface="Arial"/>
              <a:buChar char="•"/>
            </a:pPr>
            <a:endParaRPr lang="en-US" sz="2500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26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2020" y="2616467"/>
            <a:ext cx="16635281" cy="86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Technologies to be used in the solution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8827" y="3744585"/>
            <a:ext cx="11289901" cy="5919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 algn="just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IoT Sensors : DHT 11, LDR and MQ2 sensor, PIR sensor.</a:t>
            </a:r>
          </a:p>
          <a:p>
            <a:pPr marL="539751" lvl="1" indent="-269876" algn="just">
              <a:lnSpc>
                <a:spcPct val="20000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Aurdino</a:t>
            </a:r>
            <a:r>
              <a:rPr lang="en-US" sz="28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 Ide : Programming.</a:t>
            </a:r>
          </a:p>
          <a:p>
            <a:pPr marL="539751" lvl="1" indent="-269876" algn="just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Thing Speak : Analyze data from various sensors.</a:t>
            </a:r>
          </a:p>
          <a:p>
            <a:pPr marL="539751" lvl="1" indent="-269876" algn="just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 pitchFamily="2" charset="0"/>
                <a:ea typeface="DM Sans Bold"/>
                <a:cs typeface="DM Sans Bold"/>
                <a:sym typeface="DM Sans Bold"/>
              </a:rPr>
              <a:t>ESP 32 : Microcontroller used for remote control and access. </a:t>
            </a:r>
          </a:p>
          <a:p>
            <a:pPr marL="539751" lvl="1" indent="-269876" algn="just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 pitchFamily="2" charset="0"/>
                <a:ea typeface="DM Sans"/>
                <a:cs typeface="DM Sans"/>
                <a:sym typeface="DM Sans Bold"/>
              </a:rPr>
              <a:t>Relay and Motor Driver: For light and fan control.</a:t>
            </a:r>
          </a:p>
          <a:p>
            <a:pPr marL="539751" lvl="1" indent="-269876" algn="just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M Sans" pitchFamily="2" charset="0"/>
                <a:ea typeface="DM Sans"/>
                <a:cs typeface="DM Sans"/>
                <a:sym typeface="DM Sans Bold"/>
              </a:rPr>
              <a:t>Flask and HTML: For web interface and remote alarm system.</a:t>
            </a:r>
          </a:p>
          <a:p>
            <a:pPr marL="539751" lvl="1" indent="-269876" algn="just">
              <a:lnSpc>
                <a:spcPct val="200000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D7A7AB-D321-CF88-F103-586CB9B41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884" y="3851370"/>
            <a:ext cx="4439248" cy="441458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2020" y="2616467"/>
            <a:ext cx="16635281" cy="86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Architecture diagram of the proposed solution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D5336D-E3A0-8893-2D85-25AF22016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504983"/>
            <a:ext cx="11865809" cy="66040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729599" y="6775210"/>
            <a:ext cx="6729523" cy="3086100"/>
            <a:chOff x="0" y="0"/>
            <a:chExt cx="1457098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57098" cy="812800"/>
            </a:xfrm>
            <a:custGeom>
              <a:avLst/>
              <a:gdLst/>
              <a:ahLst/>
              <a:cxnLst/>
              <a:rect l="l" t="t" r="r" b="b"/>
              <a:pathLst>
                <a:path w="1457098" h="812800">
                  <a:moveTo>
                    <a:pt x="55975" y="0"/>
                  </a:moveTo>
                  <a:lnTo>
                    <a:pt x="1401123" y="0"/>
                  </a:lnTo>
                  <a:cubicBezTo>
                    <a:pt x="1415969" y="0"/>
                    <a:pt x="1430206" y="5897"/>
                    <a:pt x="1440704" y="16395"/>
                  </a:cubicBezTo>
                  <a:cubicBezTo>
                    <a:pt x="1451201" y="26892"/>
                    <a:pt x="1457098" y="41129"/>
                    <a:pt x="1457098" y="55975"/>
                  </a:cubicBezTo>
                  <a:lnTo>
                    <a:pt x="1457098" y="756825"/>
                  </a:lnTo>
                  <a:cubicBezTo>
                    <a:pt x="1457098" y="787739"/>
                    <a:pt x="1432037" y="812800"/>
                    <a:pt x="1401123" y="812800"/>
                  </a:cubicBezTo>
                  <a:lnTo>
                    <a:pt x="55975" y="812800"/>
                  </a:lnTo>
                  <a:cubicBezTo>
                    <a:pt x="25061" y="812800"/>
                    <a:pt x="0" y="787739"/>
                    <a:pt x="0" y="756825"/>
                  </a:cubicBezTo>
                  <a:lnTo>
                    <a:pt x="0" y="55975"/>
                  </a:lnTo>
                  <a:cubicBezTo>
                    <a:pt x="0" y="25061"/>
                    <a:pt x="25061" y="0"/>
                    <a:pt x="55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45709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678909" y="3439674"/>
            <a:ext cx="6729522" cy="3230761"/>
            <a:chOff x="0" y="-38100"/>
            <a:chExt cx="1457098" cy="8509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57098" cy="812800"/>
            </a:xfrm>
            <a:custGeom>
              <a:avLst/>
              <a:gdLst/>
              <a:ahLst/>
              <a:cxnLst/>
              <a:rect l="l" t="t" r="r" b="b"/>
              <a:pathLst>
                <a:path w="1457098" h="812800">
                  <a:moveTo>
                    <a:pt x="55975" y="0"/>
                  </a:moveTo>
                  <a:lnTo>
                    <a:pt x="1401123" y="0"/>
                  </a:lnTo>
                  <a:cubicBezTo>
                    <a:pt x="1415969" y="0"/>
                    <a:pt x="1430206" y="5897"/>
                    <a:pt x="1440704" y="16395"/>
                  </a:cubicBezTo>
                  <a:cubicBezTo>
                    <a:pt x="1451201" y="26892"/>
                    <a:pt x="1457098" y="41129"/>
                    <a:pt x="1457098" y="55975"/>
                  </a:cubicBezTo>
                  <a:lnTo>
                    <a:pt x="1457098" y="756825"/>
                  </a:lnTo>
                  <a:cubicBezTo>
                    <a:pt x="1457098" y="787739"/>
                    <a:pt x="1432037" y="812800"/>
                    <a:pt x="1401123" y="812800"/>
                  </a:cubicBezTo>
                  <a:lnTo>
                    <a:pt x="55975" y="812800"/>
                  </a:lnTo>
                  <a:cubicBezTo>
                    <a:pt x="25061" y="812800"/>
                    <a:pt x="0" y="787739"/>
                    <a:pt x="0" y="756825"/>
                  </a:cubicBezTo>
                  <a:lnTo>
                    <a:pt x="0" y="55975"/>
                  </a:lnTo>
                  <a:cubicBezTo>
                    <a:pt x="0" y="25061"/>
                    <a:pt x="25061" y="0"/>
                    <a:pt x="55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45709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60120" y="622846"/>
            <a:ext cx="17347108" cy="1612035"/>
            <a:chOff x="0" y="0"/>
            <a:chExt cx="4568786" cy="424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720" y="470446"/>
            <a:ext cx="17347108" cy="1612035"/>
            <a:chOff x="0" y="0"/>
            <a:chExt cx="4568786" cy="424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68785" cy="424569"/>
            </a:xfrm>
            <a:custGeom>
              <a:avLst/>
              <a:gdLst/>
              <a:ahLst/>
              <a:cxnLst/>
              <a:rect l="l" t="t" r="r" b="b"/>
              <a:pathLst>
                <a:path w="4568785" h="424569">
                  <a:moveTo>
                    <a:pt x="13389" y="0"/>
                  </a:moveTo>
                  <a:lnTo>
                    <a:pt x="4555397" y="0"/>
                  </a:lnTo>
                  <a:cubicBezTo>
                    <a:pt x="4558948" y="0"/>
                    <a:pt x="4562353" y="1411"/>
                    <a:pt x="4564864" y="3921"/>
                  </a:cubicBezTo>
                  <a:cubicBezTo>
                    <a:pt x="4567375" y="6432"/>
                    <a:pt x="4568785" y="9838"/>
                    <a:pt x="4568785" y="13389"/>
                  </a:cubicBezTo>
                  <a:lnTo>
                    <a:pt x="4568785" y="411180"/>
                  </a:lnTo>
                  <a:cubicBezTo>
                    <a:pt x="4568785" y="414731"/>
                    <a:pt x="4567375" y="418137"/>
                    <a:pt x="4564864" y="420647"/>
                  </a:cubicBezTo>
                  <a:cubicBezTo>
                    <a:pt x="4562353" y="423158"/>
                    <a:pt x="4558948" y="424569"/>
                    <a:pt x="4555397" y="424569"/>
                  </a:cubicBezTo>
                  <a:lnTo>
                    <a:pt x="13389" y="424569"/>
                  </a:lnTo>
                  <a:cubicBezTo>
                    <a:pt x="5994" y="424569"/>
                    <a:pt x="0" y="418575"/>
                    <a:pt x="0" y="411180"/>
                  </a:cubicBezTo>
                  <a:lnTo>
                    <a:pt x="0" y="13389"/>
                  </a:lnTo>
                  <a:cubicBezTo>
                    <a:pt x="0" y="5994"/>
                    <a:pt x="5994" y="0"/>
                    <a:pt x="13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68786" cy="462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0508" y="719787"/>
            <a:ext cx="697023" cy="697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86769" y="719787"/>
            <a:ext cx="697023" cy="697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 flipV="1">
            <a:off x="16032498" y="719787"/>
            <a:ext cx="0" cy="111335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0188" y="622846"/>
            <a:ext cx="1321534" cy="13215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690254" y="3584335"/>
            <a:ext cx="6729523" cy="3086100"/>
            <a:chOff x="0" y="0"/>
            <a:chExt cx="1457098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7098" cy="812800"/>
            </a:xfrm>
            <a:custGeom>
              <a:avLst/>
              <a:gdLst/>
              <a:ahLst/>
              <a:cxnLst/>
              <a:rect l="l" t="t" r="r" b="b"/>
              <a:pathLst>
                <a:path w="1457098" h="812800">
                  <a:moveTo>
                    <a:pt x="55975" y="0"/>
                  </a:moveTo>
                  <a:lnTo>
                    <a:pt x="1401123" y="0"/>
                  </a:lnTo>
                  <a:cubicBezTo>
                    <a:pt x="1415969" y="0"/>
                    <a:pt x="1430206" y="5897"/>
                    <a:pt x="1440704" y="16395"/>
                  </a:cubicBezTo>
                  <a:cubicBezTo>
                    <a:pt x="1451201" y="26892"/>
                    <a:pt x="1457098" y="41129"/>
                    <a:pt x="1457098" y="55975"/>
                  </a:cubicBezTo>
                  <a:lnTo>
                    <a:pt x="1457098" y="756825"/>
                  </a:lnTo>
                  <a:cubicBezTo>
                    <a:pt x="1457098" y="787739"/>
                    <a:pt x="1432037" y="812800"/>
                    <a:pt x="1401123" y="812800"/>
                  </a:cubicBezTo>
                  <a:lnTo>
                    <a:pt x="55975" y="812800"/>
                  </a:lnTo>
                  <a:cubicBezTo>
                    <a:pt x="25061" y="812800"/>
                    <a:pt x="0" y="787739"/>
                    <a:pt x="0" y="756825"/>
                  </a:cubicBezTo>
                  <a:lnTo>
                    <a:pt x="0" y="55975"/>
                  </a:lnTo>
                  <a:cubicBezTo>
                    <a:pt x="0" y="25061"/>
                    <a:pt x="25061" y="0"/>
                    <a:pt x="55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5709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297622" y="337096"/>
            <a:ext cx="3692755" cy="10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4"/>
              </a:lnSpc>
              <a:spcBef>
                <a:spcPct val="0"/>
              </a:spcBef>
            </a:pPr>
            <a:r>
              <a:rPr lang="en-US" sz="6167">
                <a:solidFill>
                  <a:srgbClr val="C0FF38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COLOSSUS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97622" y="1171689"/>
            <a:ext cx="3692755" cy="8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8"/>
              </a:lnSpc>
              <a:spcBef>
                <a:spcPct val="0"/>
              </a:spcBef>
            </a:pPr>
            <a:r>
              <a:rPr lang="en-US" sz="5192">
                <a:solidFill>
                  <a:srgbClr val="00000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HACKATHON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46645" y="1536668"/>
            <a:ext cx="824747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GDSC 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Chapter - Dr.AIT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6769" y="1519851"/>
            <a:ext cx="679313" cy="2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NanoGram</a:t>
            </a:r>
          </a:p>
          <a:p>
            <a:pPr algn="ctr">
              <a:lnSpc>
                <a:spcPts val="1240"/>
              </a:lnSpc>
              <a:spcBef>
                <a:spcPct val="0"/>
              </a:spcBef>
            </a:pPr>
            <a:r>
              <a:rPr lang="en-US" sz="88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TechHub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84440" y="3870094"/>
            <a:ext cx="2416969" cy="53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Lead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83012" y="4407903"/>
            <a:ext cx="6283065" cy="2129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Name : Meha Shree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College : </a:t>
            </a:r>
            <a:r>
              <a:rPr lang="en-US" sz="2500" dirty="0" err="1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Dayanada</a:t>
            </a: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 Sagar College of Engineering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Email : mehashree263@gmail.com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99855" y="2639932"/>
            <a:ext cx="7465321" cy="820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5"/>
              </a:lnSpc>
              <a:spcBef>
                <a:spcPct val="0"/>
              </a:spcBef>
            </a:pPr>
            <a:r>
              <a:rPr lang="en-US" sz="48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 Details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68000" y="3877527"/>
            <a:ext cx="3558976" cy="53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 2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31213" y="4425840"/>
            <a:ext cx="5991036" cy="2099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Name : Mallikarjun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College : </a:t>
            </a:r>
            <a:r>
              <a:rPr lang="en-US" sz="2500" dirty="0" err="1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Dayanada</a:t>
            </a: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 Sagar College of Engineering</a:t>
            </a:r>
            <a:endParaRPr lang="en-US" sz="25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Email: mallushegaji7999@gmail.com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81276" y="7054207"/>
            <a:ext cx="3558976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 3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90254" y="7555464"/>
            <a:ext cx="6646814" cy="2111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Name : </a:t>
            </a:r>
            <a:r>
              <a:rPr lang="en-US" sz="2500" dirty="0" err="1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Maheswar</a:t>
            </a: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Reddy.O</a:t>
            </a:r>
            <a:endParaRPr lang="en-US" sz="2500" dirty="0">
              <a:solidFill>
                <a:srgbClr val="000000"/>
              </a:solidFill>
              <a:latin typeface="DM Sans" pitchFamily="2" charset="0"/>
              <a:ea typeface="Roboto"/>
              <a:cs typeface="Roboto"/>
              <a:sym typeface="Roboto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College : </a:t>
            </a:r>
            <a:r>
              <a:rPr lang="en-US" sz="2500" dirty="0" err="1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Dayanada</a:t>
            </a: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 Sagar College of Engineering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Email :maheswar.reddi2004@gmail.com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678909" y="6813310"/>
            <a:ext cx="6793383" cy="3086100"/>
            <a:chOff x="0" y="0"/>
            <a:chExt cx="1457098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57098" cy="812800"/>
            </a:xfrm>
            <a:custGeom>
              <a:avLst/>
              <a:gdLst/>
              <a:ahLst/>
              <a:cxnLst/>
              <a:rect l="l" t="t" r="r" b="b"/>
              <a:pathLst>
                <a:path w="1457098" h="812800">
                  <a:moveTo>
                    <a:pt x="55975" y="0"/>
                  </a:moveTo>
                  <a:lnTo>
                    <a:pt x="1401123" y="0"/>
                  </a:lnTo>
                  <a:cubicBezTo>
                    <a:pt x="1415969" y="0"/>
                    <a:pt x="1430206" y="5897"/>
                    <a:pt x="1440704" y="16395"/>
                  </a:cubicBezTo>
                  <a:cubicBezTo>
                    <a:pt x="1451201" y="26892"/>
                    <a:pt x="1457098" y="41129"/>
                    <a:pt x="1457098" y="55975"/>
                  </a:cubicBezTo>
                  <a:lnTo>
                    <a:pt x="1457098" y="756825"/>
                  </a:lnTo>
                  <a:cubicBezTo>
                    <a:pt x="1457098" y="787739"/>
                    <a:pt x="1432037" y="812800"/>
                    <a:pt x="1401123" y="812800"/>
                  </a:cubicBezTo>
                  <a:lnTo>
                    <a:pt x="55975" y="812800"/>
                  </a:lnTo>
                  <a:cubicBezTo>
                    <a:pt x="25061" y="812800"/>
                    <a:pt x="0" y="787739"/>
                    <a:pt x="0" y="756825"/>
                  </a:cubicBezTo>
                  <a:lnTo>
                    <a:pt x="0" y="55975"/>
                  </a:lnTo>
                  <a:cubicBezTo>
                    <a:pt x="0" y="25061"/>
                    <a:pt x="25061" y="0"/>
                    <a:pt x="55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45709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792976" y="7065860"/>
            <a:ext cx="3558976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 4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31213" y="7499650"/>
            <a:ext cx="5892830" cy="2099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Name : Sudarshan D. Pai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College : </a:t>
            </a:r>
            <a:r>
              <a:rPr lang="en-US" sz="2500" dirty="0" err="1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Dayanada</a:t>
            </a:r>
            <a:r>
              <a:rPr lang="en-US" sz="2500" dirty="0">
                <a:solidFill>
                  <a:srgbClr val="000000"/>
                </a:solidFill>
                <a:latin typeface="DM Sans" pitchFamily="2" charset="0"/>
                <a:ea typeface="Roboto"/>
                <a:cs typeface="Roboto"/>
                <a:sym typeface="Roboto"/>
              </a:rPr>
              <a:t> Sagar College of Engineering</a:t>
            </a:r>
            <a:r>
              <a:rPr lang="en-US" sz="2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Email : sudarshandpai@gmail.com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936</Words>
  <Application>Microsoft Office PowerPoint</Application>
  <PresentationFormat>Custom</PresentationFormat>
  <Paragraphs>138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Paalalabas Wide</vt:lpstr>
      <vt:lpstr>DM Sans</vt:lpstr>
      <vt:lpstr>League Spartan</vt:lpstr>
      <vt:lpstr>Roboto Bold</vt:lpstr>
      <vt:lpstr>DM Sans Bold</vt:lpstr>
      <vt:lpstr>Arial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>Meha Shree</dc:creator>
  <cp:lastModifiedBy>Meha Shree</cp:lastModifiedBy>
  <cp:revision>10</cp:revision>
  <dcterms:created xsi:type="dcterms:W3CDTF">2006-08-16T00:00:00Z</dcterms:created>
  <dcterms:modified xsi:type="dcterms:W3CDTF">2024-09-03T17:16:31Z</dcterms:modified>
  <dc:identifier>DAGM4f6EHHs</dc:identifier>
</cp:coreProperties>
</file>